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  <p:sldMasterId id="21474836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EB Garamond Medium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F759FE-CAAA-4DBF-BCB0-6AC5E7F72CD6}">
  <a:tblStyle styleId="{CFF759FE-CAAA-4DBF-BCB0-6AC5E7F72C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20" Type="http://schemas.openxmlformats.org/officeDocument/2006/relationships/slide" Target="slides/slide11.xml"/><Relationship Id="rId42" Type="http://schemas.openxmlformats.org/officeDocument/2006/relationships/font" Target="fonts/OldStandardTT-regular.fntdata"/><Relationship Id="rId41" Type="http://schemas.openxmlformats.org/officeDocument/2006/relationships/font" Target="fonts/EBGaramond-boldItalic.fntdata"/><Relationship Id="rId22" Type="http://schemas.openxmlformats.org/officeDocument/2006/relationships/slide" Target="slides/slide13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2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2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1.xml"/><Relationship Id="rId32" Type="http://schemas.openxmlformats.org/officeDocument/2006/relationships/font" Target="fonts/Roboto-italic.fntdata"/><Relationship Id="rId13" Type="http://schemas.openxmlformats.org/officeDocument/2006/relationships/slide" Target="slides/slide4.xml"/><Relationship Id="rId35" Type="http://schemas.openxmlformats.org/officeDocument/2006/relationships/font" Target="fonts/EBGaramondMedium-bold.fntdata"/><Relationship Id="rId12" Type="http://schemas.openxmlformats.org/officeDocument/2006/relationships/slide" Target="slides/slide3.xml"/><Relationship Id="rId34" Type="http://schemas.openxmlformats.org/officeDocument/2006/relationships/font" Target="fonts/EBGaramondMedium-regular.fntdata"/><Relationship Id="rId15" Type="http://schemas.openxmlformats.org/officeDocument/2006/relationships/slide" Target="slides/slide6.xml"/><Relationship Id="rId37" Type="http://schemas.openxmlformats.org/officeDocument/2006/relationships/font" Target="fonts/EBGaramondMedium-boldItalic.fntdata"/><Relationship Id="rId14" Type="http://schemas.openxmlformats.org/officeDocument/2006/relationships/slide" Target="slides/slide5.xml"/><Relationship Id="rId36" Type="http://schemas.openxmlformats.org/officeDocument/2006/relationships/font" Target="fonts/EBGaramondMedium-italic.fntdata"/><Relationship Id="rId17" Type="http://schemas.openxmlformats.org/officeDocument/2006/relationships/slide" Target="slides/slide8.xml"/><Relationship Id="rId39" Type="http://schemas.openxmlformats.org/officeDocument/2006/relationships/font" Target="fonts/EBGaramond-bold.fntdata"/><Relationship Id="rId16" Type="http://schemas.openxmlformats.org/officeDocument/2006/relationships/slide" Target="slides/slide7.xml"/><Relationship Id="rId38" Type="http://schemas.openxmlformats.org/officeDocument/2006/relationships/font" Target="fonts/EBGaramond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af1310f1b_0_3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af1310f1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af1310f1b_0_5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af1310f1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af1310f1b_0_5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af1310f1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af1310f1b_0_6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af1310f1b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af1310f1b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af1310f1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af1310f1b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af1310f1b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af1310f1b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5af1310f1b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af1310f1b_0_8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5af1310f1b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f1597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f1597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d6444c954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d6444c9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af1310f1b_0_8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af1310f1b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bf054319a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bf054319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af1310f1b_0_8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5af1310f1b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af1310f1b_0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af1310f1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af1310f1b_0_3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af1310f1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f1310f1b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f1310f1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af1310f1b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af1310f1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bf054319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bf0543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af1310f1b_0_5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af1310f1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af1310f1b_0_5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af1310f1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6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33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3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38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3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39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41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43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45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4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" name="Google Shape;196;p4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4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46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204" name="Google Shape;204;p4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se.iitb.ac.in/~swaprava/cs6001_07_2024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"/>
          <p:cNvSpPr txBox="1"/>
          <p:nvPr>
            <p:ph type="title"/>
          </p:nvPr>
        </p:nvSpPr>
        <p:spPr>
          <a:xfrm>
            <a:off x="860125" y="271950"/>
            <a:ext cx="7360200" cy="18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7">
                <a:latin typeface="EB Garamond Medium"/>
                <a:ea typeface="EB Garamond Medium"/>
                <a:cs typeface="EB Garamond Medium"/>
                <a:sym typeface="EB Garamond Medium"/>
              </a:rPr>
              <a:t>CS 405/6001: Game Theory and Algorithmic </a:t>
            </a:r>
            <a:endParaRPr sz="29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77">
                <a:latin typeface="EB Garamond Medium"/>
                <a:ea typeface="EB Garamond Medium"/>
                <a:cs typeface="EB Garamond Medium"/>
                <a:sym typeface="EB Garamond Medium"/>
              </a:rPr>
              <a:t>Mechanism Design</a:t>
            </a:r>
            <a:endParaRPr sz="29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latin typeface="EB Garamond Medium"/>
                <a:ea typeface="EB Garamond Medium"/>
                <a:cs typeface="EB Garamond Medium"/>
                <a:sym typeface="EB Garamond Medium"/>
              </a:rPr>
              <a:t>Autumn 2024</a:t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latin typeface="EB Garamond Medium"/>
                <a:ea typeface="EB Garamond Medium"/>
                <a:cs typeface="EB Garamond Medium"/>
                <a:sym typeface="EB Garamond Medium"/>
              </a:rPr>
              <a:t>Check course webpage for registration policy</a:t>
            </a:r>
            <a:endParaRPr sz="1677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13" name="Google Shape;213;p49"/>
          <p:cNvSpPr txBox="1"/>
          <p:nvPr>
            <p:ph idx="4294967295" type="subTitle"/>
          </p:nvPr>
        </p:nvSpPr>
        <p:spPr>
          <a:xfrm>
            <a:off x="460950" y="2275548"/>
            <a:ext cx="82221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9FC5E8"/>
                </a:solidFill>
                <a:latin typeface="EB Garamond"/>
                <a:ea typeface="EB Garamond"/>
                <a:cs typeface="EB Garamond"/>
                <a:sym typeface="EB Garamond"/>
              </a:rPr>
              <a:t>Swaprava Nath</a:t>
            </a:r>
            <a:endParaRPr sz="2400">
              <a:solidFill>
                <a:srgbClr val="9FC5E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2696100" y="4502550"/>
            <a:ext cx="3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IIT Bombay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675" y="3026175"/>
            <a:ext cx="1497100" cy="14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176400" y="194625"/>
            <a:ext cx="5552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division of indivisible objects</a:t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5836875" y="194625"/>
            <a:ext cx="13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 are indivisible objects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8" name="Google Shape;438;p58"/>
          <p:cNvSpPr txBox="1"/>
          <p:nvPr/>
        </p:nvSpPr>
        <p:spPr>
          <a:xfrm>
            <a:off x="4040575" y="3280325"/>
            <a:ext cx="238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Notice that Envy-free allocation is no longer possible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Consider a single item and two agents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0" y="1097875"/>
            <a:ext cx="3269576" cy="2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278900" y="3629475"/>
            <a:ext cx="326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Faculty retires and wants to give away his/her belongings to the department staff / existing faculty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1" name="Google Shape;441;p58"/>
          <p:cNvSpPr txBox="1"/>
          <p:nvPr/>
        </p:nvSpPr>
        <p:spPr>
          <a:xfrm>
            <a:off x="4040575" y="1097875"/>
            <a:ext cx="223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Items: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Books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Shelves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Furnitures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Wall decor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Table decor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Electronic gadgets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more 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2" name="Google Shape;442;p58"/>
          <p:cNvSpPr txBox="1"/>
          <p:nvPr>
            <p:ph type="title"/>
          </p:nvPr>
        </p:nvSpPr>
        <p:spPr>
          <a:xfrm>
            <a:off x="5967600" y="1117475"/>
            <a:ext cx="28080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Envy free upto one good allocation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6139650" y="2144900"/>
            <a:ext cx="300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\ 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), for some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∈ 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 baseline="-25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6584475" y="4100650"/>
            <a:ext cx="2130900" cy="972600"/>
          </a:xfrm>
          <a:prstGeom prst="wedgeRectCallout">
            <a:avLst>
              <a:gd fmla="val -36175" name="adj1"/>
              <a:gd fmla="val -10894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upto all but one item of every other agent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76400" y="194625"/>
            <a:ext cx="5552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Envy free upto one good (EF-1)</a:t>
            </a:r>
            <a:endParaRPr/>
          </a:p>
        </p:txBody>
      </p:sp>
      <p:sp>
        <p:nvSpPr>
          <p:cNvPr id="450" name="Google Shape;450;p59"/>
          <p:cNvSpPr txBox="1"/>
          <p:nvPr/>
        </p:nvSpPr>
        <p:spPr>
          <a:xfrm>
            <a:off x="5836875" y="194625"/>
            <a:ext cx="13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All are indivisible objects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5967600" y="1117475"/>
            <a:ext cx="28080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Envy free upto one good allocation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52" name="Google Shape;452;p59"/>
          <p:cNvSpPr txBox="1"/>
          <p:nvPr/>
        </p:nvSpPr>
        <p:spPr>
          <a:xfrm>
            <a:off x="6139650" y="2144900"/>
            <a:ext cx="300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\ 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), for some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∈ 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 baseline="-25000"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6584475" y="4100650"/>
            <a:ext cx="2130900" cy="972600"/>
          </a:xfrm>
          <a:prstGeom prst="wedgeRectCallout">
            <a:avLst>
              <a:gd fmla="val -36175" name="adj1"/>
              <a:gd fmla="val -10894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upto all but one item of every other agent</a:t>
            </a:r>
            <a:endParaRPr/>
          </a:p>
        </p:txBody>
      </p:sp>
      <p:sp>
        <p:nvSpPr>
          <p:cNvPr id="454" name="Google Shape;454;p59"/>
          <p:cNvSpPr txBox="1"/>
          <p:nvPr/>
        </p:nvSpPr>
        <p:spPr>
          <a:xfrm>
            <a:off x="288100" y="934550"/>
            <a:ext cx="482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Always exists and computable in polynomial time!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Example for additive valuations: </a:t>
            </a: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Round-Robin Algorithm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Place the agents in any arbitrary order, and ask them to pick their favorite remaining item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5" name="Google Shape;455;p59"/>
          <p:cNvSpPr txBox="1"/>
          <p:nvPr/>
        </p:nvSpPr>
        <p:spPr>
          <a:xfrm>
            <a:off x="1380350" y="2398275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2296475" y="2398275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1415475" y="2939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2329875" y="2939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1415475" y="3244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9"/>
          <p:cNvSpPr/>
          <p:nvPr/>
        </p:nvSpPr>
        <p:spPr>
          <a:xfrm>
            <a:off x="2329875" y="3244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9"/>
          <p:cNvSpPr/>
          <p:nvPr/>
        </p:nvSpPr>
        <p:spPr>
          <a:xfrm>
            <a:off x="1415475" y="35489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9"/>
          <p:cNvSpPr/>
          <p:nvPr/>
        </p:nvSpPr>
        <p:spPr>
          <a:xfrm>
            <a:off x="2329875" y="35489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1387425" y="3670300"/>
            <a:ext cx="25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2301825" y="3670300"/>
            <a:ext cx="25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5" name="Google Shape;465;p59"/>
          <p:cNvSpPr/>
          <p:nvPr/>
        </p:nvSpPr>
        <p:spPr>
          <a:xfrm>
            <a:off x="1415475" y="4463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9"/>
          <p:cNvSpPr/>
          <p:nvPr/>
        </p:nvSpPr>
        <p:spPr>
          <a:xfrm>
            <a:off x="2329875" y="44633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9"/>
          <p:cNvSpPr/>
          <p:nvPr/>
        </p:nvSpPr>
        <p:spPr>
          <a:xfrm>
            <a:off x="1415475" y="4768125"/>
            <a:ext cx="196800" cy="20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9"/>
          <p:cNvSpPr txBox="1"/>
          <p:nvPr/>
        </p:nvSpPr>
        <p:spPr>
          <a:xfrm>
            <a:off x="17668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59"/>
          <p:cNvSpPr txBox="1"/>
          <p:nvPr/>
        </p:nvSpPr>
        <p:spPr>
          <a:xfrm>
            <a:off x="8524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2757450" y="2412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1" name="Google Shape;471;p59"/>
          <p:cNvSpPr txBox="1"/>
          <p:nvPr/>
        </p:nvSpPr>
        <p:spPr>
          <a:xfrm>
            <a:off x="8524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17668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2757450" y="2793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27574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8524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1766850" y="43170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1766850" y="4621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852450" y="4621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79" name="Google Shape;479;p59"/>
          <p:cNvCxnSpPr/>
          <p:nvPr/>
        </p:nvCxnSpPr>
        <p:spPr>
          <a:xfrm flipH="1" rot="10800000">
            <a:off x="783075" y="2796550"/>
            <a:ext cx="25998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0" name="Google Shape;480;p59"/>
          <p:cNvSpPr txBox="1"/>
          <p:nvPr/>
        </p:nvSpPr>
        <p:spPr>
          <a:xfrm>
            <a:off x="3885725" y="2522575"/>
            <a:ext cx="19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 does not envy j, since it picks before j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81" name="Google Shape;481;p59"/>
          <p:cNvCxnSpPr>
            <a:endCxn id="458" idx="2"/>
          </p:cNvCxnSpPr>
          <p:nvPr/>
        </p:nvCxnSpPr>
        <p:spPr>
          <a:xfrm>
            <a:off x="1616175" y="30213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59"/>
          <p:cNvCxnSpPr/>
          <p:nvPr/>
        </p:nvCxnSpPr>
        <p:spPr>
          <a:xfrm>
            <a:off x="1616175" y="33261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59"/>
          <p:cNvCxnSpPr/>
          <p:nvPr/>
        </p:nvCxnSpPr>
        <p:spPr>
          <a:xfrm>
            <a:off x="1616175" y="36309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9"/>
          <p:cNvCxnSpPr/>
          <p:nvPr/>
        </p:nvCxnSpPr>
        <p:spPr>
          <a:xfrm>
            <a:off x="1616175" y="4545375"/>
            <a:ext cx="7137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9"/>
          <p:cNvSpPr txBox="1"/>
          <p:nvPr/>
        </p:nvSpPr>
        <p:spPr>
          <a:xfrm>
            <a:off x="3885725" y="3513175"/>
            <a:ext cx="195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j may envy i, but not if the first item i picked is dropped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86" name="Google Shape;486;p59"/>
          <p:cNvCxnSpPr>
            <a:endCxn id="459" idx="6"/>
          </p:cNvCxnSpPr>
          <p:nvPr/>
        </p:nvCxnSpPr>
        <p:spPr>
          <a:xfrm flipH="1">
            <a:off x="1612275" y="31131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59"/>
          <p:cNvCxnSpPr/>
          <p:nvPr/>
        </p:nvCxnSpPr>
        <p:spPr>
          <a:xfrm flipH="1">
            <a:off x="1612275" y="34179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59"/>
          <p:cNvCxnSpPr/>
          <p:nvPr/>
        </p:nvCxnSpPr>
        <p:spPr>
          <a:xfrm flipH="1">
            <a:off x="1612275" y="37227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9"/>
          <p:cNvCxnSpPr/>
          <p:nvPr/>
        </p:nvCxnSpPr>
        <p:spPr>
          <a:xfrm flipH="1">
            <a:off x="1612275" y="43323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9"/>
          <p:cNvCxnSpPr/>
          <p:nvPr/>
        </p:nvCxnSpPr>
        <p:spPr>
          <a:xfrm flipH="1">
            <a:off x="1612275" y="4637175"/>
            <a:ext cx="7464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59"/>
          <p:cNvSpPr/>
          <p:nvPr/>
        </p:nvSpPr>
        <p:spPr>
          <a:xfrm>
            <a:off x="1323150" y="2854438"/>
            <a:ext cx="380400" cy="36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9"/>
          <p:cNvSpPr txBox="1"/>
          <p:nvPr/>
        </p:nvSpPr>
        <p:spPr>
          <a:xfrm>
            <a:off x="3671725" y="4483725"/>
            <a:ext cx="25278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Round-Robin achieves EF-1 for additive valuations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3" name="Google Shape;493;p59"/>
          <p:cNvSpPr txBox="1"/>
          <p:nvPr/>
        </p:nvSpPr>
        <p:spPr>
          <a:xfrm>
            <a:off x="8524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17668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2757450" y="30978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8524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17668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98" name="Google Shape;498;p59"/>
          <p:cNvSpPr txBox="1"/>
          <p:nvPr/>
        </p:nvSpPr>
        <p:spPr>
          <a:xfrm>
            <a:off x="2757450" y="3402650"/>
            <a:ext cx="4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…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560700" y="929850"/>
            <a:ext cx="8022600" cy="3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 game is an interaction between agents who want to maximize their utilities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Game theory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predicts the outcome of a game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" sz="2400" u="sng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predictive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approach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Mechanism design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tries to design the game with desirable outcomes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" sz="2400" u="sng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prescriptive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approach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Online advertising – google, facebook, etc.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Stable matching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Kidney exchanges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Automated priority scheduling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Peer-grading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Airlines scheduling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Many more …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</a:t>
            </a:r>
            <a:r>
              <a:rPr lang="en">
                <a:solidFill>
                  <a:srgbClr val="FF0000"/>
                </a:solidFill>
              </a:rPr>
              <a:t>learn</a:t>
            </a:r>
            <a:r>
              <a:rPr lang="en"/>
              <a:t> in this course</a:t>
            </a:r>
            <a:endParaRPr/>
          </a:p>
        </p:txBody>
      </p:sp>
      <p:sp>
        <p:nvSpPr>
          <p:cNvPr id="515" name="Google Shape;515;p62"/>
          <p:cNvSpPr txBox="1"/>
          <p:nvPr>
            <p:ph idx="1" type="body"/>
          </p:nvPr>
        </p:nvSpPr>
        <p:spPr>
          <a:xfrm>
            <a:off x="311700" y="1171600"/>
            <a:ext cx="8520600" cy="26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will be equipped with a general purpose tool to analyze strategic behavior in multi-agent interaction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Mathematically capture the situations of strategic agent modeling and interaction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protocols / mechanisms that satisfy desirable economic and computational properties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Applications in multi-agent environment like sponsored advertisements, crowdsourcing, social networks, internet-based trade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</a:t>
            </a:r>
            <a:r>
              <a:rPr lang="en">
                <a:solidFill>
                  <a:srgbClr val="FF0000"/>
                </a:solidFill>
              </a:rPr>
              <a:t>need</a:t>
            </a:r>
            <a:r>
              <a:rPr lang="en"/>
              <a:t> to follow this course</a:t>
            </a:r>
            <a:endParaRPr/>
          </a:p>
        </p:txBody>
      </p:sp>
      <p:sp>
        <p:nvSpPr>
          <p:cNvPr id="521" name="Google Shape;521;p63"/>
          <p:cNvSpPr txBox="1"/>
          <p:nvPr>
            <p:ph idx="1" type="body"/>
          </p:nvPr>
        </p:nvSpPr>
        <p:spPr>
          <a:xfrm>
            <a:off x="311700" y="1171600"/>
            <a:ext cx="85206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Familiarity with formal mathematical reasoning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Probability theory (detailed)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Calculus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Basics of computational complexity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Moderate familiarity with computer programming (in any language)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/>
          <p:nvPr>
            <p:ph type="title"/>
          </p:nvPr>
        </p:nvSpPr>
        <p:spPr>
          <a:xfrm>
            <a:off x="311700" y="226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valuation</a:t>
            </a:r>
            <a:endParaRPr/>
          </a:p>
        </p:txBody>
      </p:sp>
      <p:sp>
        <p:nvSpPr>
          <p:cNvPr id="527" name="Google Shape;527;p64"/>
          <p:cNvSpPr txBox="1"/>
          <p:nvPr>
            <p:ph idx="1" type="body"/>
          </p:nvPr>
        </p:nvSpPr>
        <p:spPr>
          <a:xfrm>
            <a:off x="533650" y="872825"/>
            <a:ext cx="7743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CS 405: Two quizzes -- 20% weightage for each, no </a:t>
            </a:r>
            <a:r>
              <a:rPr lang="en" sz="1400"/>
              <a:t>project</a:t>
            </a:r>
            <a:endParaRPr sz="1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CS 6001: One course project (groups of size ≤ 3) -- 30% weightage, no quizzes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midsem and one endsem exam -- 30% weightage for each (for CS 405), 35% weightage for each (for CS 6001)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Offline exams – as scheduled by the institute</a:t>
            </a:r>
            <a:endParaRPr sz="1400"/>
          </a:p>
        </p:txBody>
      </p:sp>
      <p:sp>
        <p:nvSpPr>
          <p:cNvPr id="528" name="Google Shape;528;p64"/>
          <p:cNvSpPr txBox="1"/>
          <p:nvPr>
            <p:ph type="title"/>
          </p:nvPr>
        </p:nvSpPr>
        <p:spPr>
          <a:xfrm>
            <a:off x="311700" y="28171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Schedule</a:t>
            </a:r>
            <a:endParaRPr/>
          </a:p>
        </p:txBody>
      </p:sp>
      <p:sp>
        <p:nvSpPr>
          <p:cNvPr id="529" name="Google Shape;529;p64"/>
          <p:cNvSpPr txBox="1"/>
          <p:nvPr>
            <p:ph idx="1" type="body"/>
          </p:nvPr>
        </p:nvSpPr>
        <p:spPr>
          <a:xfrm>
            <a:off x="533650" y="3463625"/>
            <a:ext cx="77433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August 28: Quiz 1 – during class times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Midsem: Institute scheduled (between 14 - 22 September)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October 25: Quiz 2 – during class times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Endsem: </a:t>
            </a:r>
            <a:r>
              <a:rPr lang="en" sz="1400"/>
              <a:t>Institute scheduled (between 11 - 23 November)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5"/>
          <p:cNvSpPr txBox="1"/>
          <p:nvPr>
            <p:ph type="title"/>
          </p:nvPr>
        </p:nvSpPr>
        <p:spPr>
          <a:xfrm>
            <a:off x="311700" y="226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sets</a:t>
            </a:r>
            <a:endParaRPr/>
          </a:p>
        </p:txBody>
      </p:sp>
      <p:sp>
        <p:nvSpPr>
          <p:cNvPr id="535" name="Google Shape;535;p65"/>
          <p:cNvSpPr txBox="1"/>
          <p:nvPr>
            <p:ph idx="1" type="body"/>
          </p:nvPr>
        </p:nvSpPr>
        <p:spPr>
          <a:xfrm>
            <a:off x="533650" y="872825"/>
            <a:ext cx="77433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Will be given about a week before every exam (2 quizzes and 2 exams)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are supposed to solve all the problems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problem sets are NOT exhaustive – should look for other problems of similar kind from books, lecture notes, internet resources, past question papers, etc.</a:t>
            </a:r>
            <a:endParaRPr sz="1400"/>
          </a:p>
        </p:txBody>
      </p:sp>
      <p:sp>
        <p:nvSpPr>
          <p:cNvPr id="536" name="Google Shape;536;p65"/>
          <p:cNvSpPr txBox="1"/>
          <p:nvPr>
            <p:ph type="title"/>
          </p:nvPr>
        </p:nvSpPr>
        <p:spPr>
          <a:xfrm>
            <a:off x="311700" y="25053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Tutorials</a:t>
            </a:r>
            <a:endParaRPr/>
          </a:p>
        </p:txBody>
      </p:sp>
      <p:sp>
        <p:nvSpPr>
          <p:cNvPr id="537" name="Google Shape;537;p65"/>
          <p:cNvSpPr txBox="1"/>
          <p:nvPr>
            <p:ph idx="1" type="body"/>
          </p:nvPr>
        </p:nvSpPr>
        <p:spPr>
          <a:xfrm>
            <a:off x="533650" y="3235025"/>
            <a:ext cx="7743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 some Saturday/Sunday before each exam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may ask to revisit some topics or problem solving from the problems sets / otherwise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the problem is outside problem sets, post them on Piazza at least two days before bringing them to tutorials (failing this, such problems will not be discussed)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Before asking </a:t>
            </a:r>
            <a:r>
              <a:rPr lang="en" sz="1400"/>
              <a:t>the</a:t>
            </a:r>
            <a:r>
              <a:rPr lang="en" sz="1400"/>
              <a:t> TA to solve a problem, you should show till what distance you have got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311700" y="1501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– so far …</a:t>
            </a:r>
            <a:endParaRPr/>
          </a:p>
        </p:txBody>
      </p:sp>
      <p:pic>
        <p:nvPicPr>
          <p:cNvPr id="543" name="Google Shape;5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38" y="1631400"/>
            <a:ext cx="1444073" cy="1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6"/>
          <p:cNvSpPr txBox="1"/>
          <p:nvPr/>
        </p:nvSpPr>
        <p:spPr>
          <a:xfrm>
            <a:off x="374575" y="3402925"/>
            <a:ext cx="177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Swaprava Nath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Lead instructor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2378087" y="2263950"/>
            <a:ext cx="21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Ramsundar Anandanarayanan,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499" y="949025"/>
            <a:ext cx="1268049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4883275" y="2294975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Drashthi Doshi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8" name="Google Shape;548;p66"/>
          <p:cNvSpPr txBox="1"/>
          <p:nvPr/>
        </p:nvSpPr>
        <p:spPr>
          <a:xfrm>
            <a:off x="7099800" y="2294975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Sayantika Mandal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9" name="Google Shape;549;p66"/>
          <p:cNvSpPr txBox="1"/>
          <p:nvPr/>
        </p:nvSpPr>
        <p:spPr>
          <a:xfrm>
            <a:off x="2628875" y="4238250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Isha Arora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0" name="Google Shape;550;p66"/>
          <p:cNvSpPr txBox="1"/>
          <p:nvPr/>
        </p:nvSpPr>
        <p:spPr>
          <a:xfrm>
            <a:off x="4883275" y="4238250"/>
            <a:ext cx="15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Karan Godara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1" name="Google Shape;551;p66"/>
          <p:cNvSpPr txBox="1"/>
          <p:nvPr/>
        </p:nvSpPr>
        <p:spPr>
          <a:xfrm>
            <a:off x="6904650" y="4194225"/>
            <a:ext cx="19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Ameya Vikrama Singh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52" name="Google Shape;552;p66"/>
          <p:cNvPicPr preferRelativeResize="0"/>
          <p:nvPr/>
        </p:nvPicPr>
        <p:blipFill rotWithShape="1">
          <a:blip r:embed="rId5">
            <a:alphaModFix/>
          </a:blip>
          <a:srcRect b="50923" l="33481" r="36339" t="12558"/>
          <a:stretch/>
        </p:blipFill>
        <p:spPr>
          <a:xfrm>
            <a:off x="5180295" y="2949650"/>
            <a:ext cx="1005266" cy="1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6"/>
          <p:cNvPicPr preferRelativeResize="0"/>
          <p:nvPr/>
        </p:nvPicPr>
        <p:blipFill rotWithShape="1">
          <a:blip r:embed="rId6">
            <a:alphaModFix/>
          </a:blip>
          <a:srcRect b="32500" l="25530" r="8415" t="4878"/>
          <a:stretch/>
        </p:blipFill>
        <p:spPr>
          <a:xfrm>
            <a:off x="2931149" y="2949650"/>
            <a:ext cx="1062503" cy="13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6"/>
          <p:cNvPicPr preferRelativeResize="0"/>
          <p:nvPr/>
        </p:nvPicPr>
        <p:blipFill rotWithShape="1">
          <a:blip r:embed="rId7">
            <a:alphaModFix/>
          </a:blip>
          <a:srcRect b="16746" l="25123" r="9160" t="16345"/>
          <a:stretch/>
        </p:blipFill>
        <p:spPr>
          <a:xfrm>
            <a:off x="7372200" y="2952151"/>
            <a:ext cx="974627" cy="13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6"/>
          <p:cNvPicPr preferRelativeResize="0"/>
          <p:nvPr/>
        </p:nvPicPr>
        <p:blipFill rotWithShape="1">
          <a:blip r:embed="rId8">
            <a:alphaModFix/>
          </a:blip>
          <a:srcRect b="44131" l="26214" r="25578" t="11563"/>
          <a:stretch/>
        </p:blipFill>
        <p:spPr>
          <a:xfrm>
            <a:off x="5123050" y="928376"/>
            <a:ext cx="1062500" cy="13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6"/>
          <p:cNvPicPr preferRelativeResize="0"/>
          <p:nvPr/>
        </p:nvPicPr>
        <p:blipFill rotWithShape="1">
          <a:blip r:embed="rId9">
            <a:alphaModFix/>
          </a:blip>
          <a:srcRect b="40038" l="37613" r="36082" t="15489"/>
          <a:stretch/>
        </p:blipFill>
        <p:spPr>
          <a:xfrm>
            <a:off x="7265424" y="831275"/>
            <a:ext cx="1268050" cy="14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311700" y="300350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content delivery</a:t>
            </a:r>
            <a:endParaRPr/>
          </a:p>
        </p:txBody>
      </p:sp>
      <p:sp>
        <p:nvSpPr>
          <p:cNvPr id="562" name="Google Shape;562;p67"/>
          <p:cNvSpPr txBox="1"/>
          <p:nvPr/>
        </p:nvSpPr>
        <p:spPr>
          <a:xfrm>
            <a:off x="565775" y="1398850"/>
            <a:ext cx="7743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course will be taught in a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regular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classroom mode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Lecture videos will be posted on the course website as additional resources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Any additional reading materials will be posted on the course webpage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Online discussion forum to clarify the doubts on the topics discussed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828900" y="3703275"/>
            <a:ext cx="748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https://www.cse.iitb.ac.in/~swaprava/cs6001_07_2024.html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1449075" y="4433300"/>
            <a:ext cx="652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412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Piazza access code: </a:t>
            </a:r>
            <a:r>
              <a:rPr lang="en" sz="18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cs6001_2024</a:t>
            </a:r>
            <a:endParaRPr sz="18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Let us play a game: Neighboring King(Queen)dom’s Dilemma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1" name="Google Shape;221;p50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{CFF759FE-CAAA-4DBF-BCB0-6AC5E7F72CD6}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Agriculture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Agriculture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0, 6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War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6, 0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1, 1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2" name="Google Shape;222;p50"/>
          <p:cNvPicPr preferRelativeResize="0"/>
          <p:nvPr/>
        </p:nvPicPr>
        <p:blipFill rotWithShape="1">
          <a:blip r:embed="rId3">
            <a:alphaModFix/>
          </a:blip>
          <a:srcRect b="21654" l="23921" r="22562" t="12325"/>
          <a:stretch/>
        </p:blipFill>
        <p:spPr>
          <a:xfrm>
            <a:off x="1876775" y="2949000"/>
            <a:ext cx="1157100" cy="12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176" y="1041225"/>
            <a:ext cx="1094305" cy="15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0"/>
          <p:cNvPicPr preferRelativeResize="0"/>
          <p:nvPr/>
        </p:nvPicPr>
        <p:blipFill rotWithShape="1">
          <a:blip r:embed="rId5">
            <a:alphaModFix/>
          </a:blip>
          <a:srcRect b="8991" l="31299" r="30784" t="0"/>
          <a:stretch/>
        </p:blipFill>
        <p:spPr>
          <a:xfrm>
            <a:off x="5462775" y="933688"/>
            <a:ext cx="994825" cy="17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150" y="2554836"/>
            <a:ext cx="1393646" cy="20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0"/>
          <p:cNvSpPr txBox="1"/>
          <p:nvPr/>
        </p:nvSpPr>
        <p:spPr>
          <a:xfrm>
            <a:off x="381000" y="903100"/>
            <a:ext cx="424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kingdom can invest either in Agriculture or War – but not both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both choose Agri – happiness is 5 for each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both choose War – happiness is 1 for each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one chooses Agri, but the other War – the Agri kingdom stand to lose everything and War kingdom gets happiness more than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50"/>
          <p:cNvSpPr/>
          <p:nvPr/>
        </p:nvSpPr>
        <p:spPr>
          <a:xfrm>
            <a:off x="5449750" y="3375863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0"/>
          <p:cNvSpPr/>
          <p:nvPr/>
        </p:nvSpPr>
        <p:spPr>
          <a:xfrm>
            <a:off x="544975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0"/>
          <p:cNvSpPr/>
          <p:nvPr/>
        </p:nvSpPr>
        <p:spPr>
          <a:xfrm>
            <a:off x="7263000" y="337260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0"/>
          <p:cNvSpPr/>
          <p:nvPr/>
        </p:nvSpPr>
        <p:spPr>
          <a:xfrm>
            <a:off x="7292675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0"/>
          <p:cNvSpPr txBox="1"/>
          <p:nvPr/>
        </p:nvSpPr>
        <p:spPr>
          <a:xfrm>
            <a:off x="493900" y="458610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Decisions are simultaneous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331600" y="10019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What should the King / Queen do?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50"/>
          <p:cNvSpPr/>
          <p:nvPr/>
        </p:nvSpPr>
        <p:spPr>
          <a:xfrm>
            <a:off x="5363938" y="2902200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5707950" y="34149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0"/>
          <p:cNvSpPr/>
          <p:nvPr/>
        </p:nvSpPr>
        <p:spPr>
          <a:xfrm>
            <a:off x="570795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50"/>
          <p:cNvCxnSpPr/>
          <p:nvPr/>
        </p:nvCxnSpPr>
        <p:spPr>
          <a:xfrm flipH="1">
            <a:off x="54329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50"/>
          <p:cNvSpPr/>
          <p:nvPr/>
        </p:nvSpPr>
        <p:spPr>
          <a:xfrm>
            <a:off x="7536750" y="34149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0"/>
          <p:cNvSpPr/>
          <p:nvPr/>
        </p:nvSpPr>
        <p:spPr>
          <a:xfrm>
            <a:off x="753675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50"/>
          <p:cNvCxnSpPr/>
          <p:nvPr/>
        </p:nvCxnSpPr>
        <p:spPr>
          <a:xfrm flipH="1">
            <a:off x="72617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50"/>
          <p:cNvSpPr/>
          <p:nvPr/>
        </p:nvSpPr>
        <p:spPr>
          <a:xfrm>
            <a:off x="7151438" y="2908625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0"/>
          <p:cNvSpPr txBox="1"/>
          <p:nvPr/>
        </p:nvSpPr>
        <p:spPr>
          <a:xfrm>
            <a:off x="3453050" y="4407825"/>
            <a:ext cx="518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Queen as well as King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(War, War)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 Equilibrium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50"/>
          <p:cNvSpPr txBox="1"/>
          <p:nvPr/>
        </p:nvSpPr>
        <p:spPr>
          <a:xfrm>
            <a:off x="331600" y="15353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What is collectively best?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50"/>
          <p:cNvSpPr/>
          <p:nvPr/>
        </p:nvSpPr>
        <p:spPr>
          <a:xfrm>
            <a:off x="5350888" y="3397025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0"/>
          <p:cNvSpPr txBox="1"/>
          <p:nvPr/>
        </p:nvSpPr>
        <p:spPr>
          <a:xfrm>
            <a:off x="331600" y="2068700"/>
            <a:ext cx="457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(Agriculture, Agriculture)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311700" y="33517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sources</a:t>
            </a:r>
            <a:endParaRPr/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088400"/>
            <a:ext cx="85206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Theory — Michael Maschler, Eilon Solan, Shmuel Zamir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Multiagent Systems — Y. Shoham and K. Leyton Brown, Cambridge University Press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Game Theory and Mechanism Design — Y. Narahari, World Scientific and IISc Press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Lecture notes on Theory of Mechanism Design, by Debasis Mishra, Indian Statistical Institute, New Delhi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Lecture notes on Individual and Collective Choice, by Arunava Sen, Indian Statistical Institute, New Delhi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Preprints of Introduction to Economics and Computation, David C Parkes and Sven Seuken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Several research papers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Lecture notes (non-reviewed) on the course webpage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Professor’s Dilemma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0" name="Google Shape;250;p51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{CFF759FE-CAAA-4DBF-BCB0-6AC5E7F72CD6}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Negative feedback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Positive feedback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Exams: hard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0, 10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Exams: easy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6, 10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11, 12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51" name="Google Shape;251;p51"/>
          <p:cNvSpPr txBox="1"/>
          <p:nvPr/>
        </p:nvSpPr>
        <p:spPr>
          <a:xfrm>
            <a:off x="381000" y="903100"/>
            <a:ext cx="424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effort in setting difficult exam papers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Attentive in class leads to better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Gives a positive feedback to the class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Attentive = Positive feedback</a:t>
            </a:r>
            <a:endParaRPr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6B26B"/>
                </a:solidFill>
                <a:latin typeface="Roboto"/>
                <a:ea typeface="Roboto"/>
                <a:cs typeface="Roboto"/>
                <a:sym typeface="Roboto"/>
              </a:rPr>
              <a:t>Not attentive = Negative feedback</a:t>
            </a:r>
            <a:endParaRPr>
              <a:solidFill>
                <a:srgbClr val="F6B2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5432925" y="3375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1"/>
          <p:cNvSpPr/>
          <p:nvPr/>
        </p:nvSpPr>
        <p:spPr>
          <a:xfrm>
            <a:off x="552350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1"/>
          <p:cNvSpPr/>
          <p:nvPr/>
        </p:nvSpPr>
        <p:spPr>
          <a:xfrm>
            <a:off x="7299700" y="33725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1"/>
          <p:cNvSpPr/>
          <p:nvPr/>
        </p:nvSpPr>
        <p:spPr>
          <a:xfrm>
            <a:off x="733475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1"/>
          <p:cNvSpPr txBox="1"/>
          <p:nvPr/>
        </p:nvSpPr>
        <p:spPr>
          <a:xfrm>
            <a:off x="493900" y="458610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Decisions are simultaneous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5151155" y="2902150"/>
            <a:ext cx="16140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1"/>
          <p:cNvSpPr/>
          <p:nvPr/>
        </p:nvSpPr>
        <p:spPr>
          <a:xfrm>
            <a:off x="5706625" y="33953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1"/>
          <p:cNvSpPr/>
          <p:nvPr/>
        </p:nvSpPr>
        <p:spPr>
          <a:xfrm>
            <a:off x="5706625" y="3934138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51"/>
          <p:cNvCxnSpPr/>
          <p:nvPr/>
        </p:nvCxnSpPr>
        <p:spPr>
          <a:xfrm flipH="1">
            <a:off x="54329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51"/>
          <p:cNvSpPr/>
          <p:nvPr/>
        </p:nvSpPr>
        <p:spPr>
          <a:xfrm>
            <a:off x="7449800" y="34148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1"/>
          <p:cNvSpPr/>
          <p:nvPr/>
        </p:nvSpPr>
        <p:spPr>
          <a:xfrm>
            <a:off x="7449800" y="39341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51"/>
          <p:cNvCxnSpPr/>
          <p:nvPr/>
        </p:nvCxnSpPr>
        <p:spPr>
          <a:xfrm flipH="1">
            <a:off x="7261725" y="3584225"/>
            <a:ext cx="6900" cy="514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51"/>
          <p:cNvSpPr/>
          <p:nvPr/>
        </p:nvSpPr>
        <p:spPr>
          <a:xfrm>
            <a:off x="6941150" y="2908650"/>
            <a:ext cx="16140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1"/>
          <p:cNvSpPr txBox="1"/>
          <p:nvPr/>
        </p:nvSpPr>
        <p:spPr>
          <a:xfrm>
            <a:off x="3453038" y="4377250"/>
            <a:ext cx="5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Easy exam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professor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51"/>
          <p:cNvSpPr/>
          <p:nvPr/>
        </p:nvSpPr>
        <p:spPr>
          <a:xfrm>
            <a:off x="7200838" y="3912988"/>
            <a:ext cx="11925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0" y="2748700"/>
            <a:ext cx="2532180" cy="1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625" y="908425"/>
            <a:ext cx="2067014" cy="174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1"/>
          <p:cNvSpPr/>
          <p:nvPr/>
        </p:nvSpPr>
        <p:spPr>
          <a:xfrm>
            <a:off x="5945650" y="339535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1"/>
          <p:cNvSpPr/>
          <p:nvPr/>
        </p:nvSpPr>
        <p:spPr>
          <a:xfrm>
            <a:off x="7754600" y="3402875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1"/>
          <p:cNvSpPr/>
          <p:nvPr/>
        </p:nvSpPr>
        <p:spPr>
          <a:xfrm>
            <a:off x="7754600" y="3928163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1"/>
          <p:cNvSpPr/>
          <p:nvPr/>
        </p:nvSpPr>
        <p:spPr>
          <a:xfrm>
            <a:off x="5945650" y="3924400"/>
            <a:ext cx="275100" cy="2964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51"/>
          <p:cNvCxnSpPr>
            <a:stCxn id="269" idx="6"/>
            <a:endCxn id="270" idx="2"/>
          </p:cNvCxnSpPr>
          <p:nvPr/>
        </p:nvCxnSpPr>
        <p:spPr>
          <a:xfrm>
            <a:off x="6220750" y="3543550"/>
            <a:ext cx="1533900" cy="7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1"/>
          <p:cNvCxnSpPr>
            <a:stCxn id="272" idx="6"/>
            <a:endCxn id="271" idx="2"/>
          </p:cNvCxnSpPr>
          <p:nvPr/>
        </p:nvCxnSpPr>
        <p:spPr>
          <a:xfrm>
            <a:off x="6220750" y="4072600"/>
            <a:ext cx="1533900" cy="3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51"/>
          <p:cNvSpPr txBox="1"/>
          <p:nvPr/>
        </p:nvSpPr>
        <p:spPr>
          <a:xfrm>
            <a:off x="3608588" y="4744450"/>
            <a:ext cx="48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Being attentive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Dominant Strategy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student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51"/>
          <p:cNvSpPr txBox="1"/>
          <p:nvPr/>
        </p:nvSpPr>
        <p:spPr>
          <a:xfrm>
            <a:off x="2876250" y="1972150"/>
            <a:ext cx="235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Equilibrium</a:t>
            </a:r>
            <a:endParaRPr sz="2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Another game: Traffic Movement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-969" l="15450" r="15075" t="0"/>
          <a:stretch/>
        </p:blipFill>
        <p:spPr>
          <a:xfrm>
            <a:off x="1636900" y="901375"/>
            <a:ext cx="1375075" cy="19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435663" y="23545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121463" y="23545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86699" y="961875"/>
            <a:ext cx="1159951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400899" y="961875"/>
            <a:ext cx="1159951" cy="5749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52"/>
          <p:cNvGraphicFramePr/>
          <p:nvPr/>
        </p:nvGraphicFramePr>
        <p:xfrm>
          <a:off x="3284375" y="2801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{CFF759FE-CAAA-4DBF-BCB0-6AC5E7F72CD6}</a:tableStyleId>
              </a:tblPr>
              <a:tblGrid>
                <a:gridCol w="1783875"/>
                <a:gridCol w="1783875"/>
                <a:gridCol w="1783875"/>
              </a:tblGrid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Left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Right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Left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-10, -10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51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Right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-10, -10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5, 5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8" name="Google Shape;288;p52"/>
          <p:cNvSpPr/>
          <p:nvPr/>
        </p:nvSpPr>
        <p:spPr>
          <a:xfrm>
            <a:off x="5462788" y="3377363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2"/>
          <p:cNvSpPr/>
          <p:nvPr/>
        </p:nvSpPr>
        <p:spPr>
          <a:xfrm>
            <a:off x="5462800" y="3891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/>
          <p:nvPr/>
        </p:nvSpPr>
        <p:spPr>
          <a:xfrm>
            <a:off x="7285975" y="3375850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7285975" y="3891838"/>
            <a:ext cx="9948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588063" y="3421313"/>
            <a:ext cx="1105674" cy="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77699" y="1190475"/>
            <a:ext cx="1159951" cy="57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3422200" y="1004100"/>
            <a:ext cx="273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Does this game have a dominant strategy equilibrium?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841950" y="4508225"/>
            <a:ext cx="76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here is 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strategy profile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from where no player wants to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unilaterally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deviate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5462798" y="3397013"/>
            <a:ext cx="9948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2"/>
          <p:cNvSpPr/>
          <p:nvPr/>
        </p:nvSpPr>
        <p:spPr>
          <a:xfrm>
            <a:off x="7285973" y="3913000"/>
            <a:ext cx="994800" cy="33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 txBox="1"/>
          <p:nvPr/>
        </p:nvSpPr>
        <p:spPr>
          <a:xfrm>
            <a:off x="3758125" y="2212000"/>
            <a:ext cx="452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The Nash Equilibrium (John Nash, 1951)</a:t>
            </a:r>
            <a:endParaRPr sz="15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53"/>
          <p:cNvCxnSpPr/>
          <p:nvPr/>
        </p:nvCxnSpPr>
        <p:spPr>
          <a:xfrm flipH="1" rot="10800000">
            <a:off x="1805850" y="1429850"/>
            <a:ext cx="2276700" cy="121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53"/>
          <p:cNvCxnSpPr/>
          <p:nvPr/>
        </p:nvCxnSpPr>
        <p:spPr>
          <a:xfrm>
            <a:off x="1805850" y="2672500"/>
            <a:ext cx="2283600" cy="115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53"/>
          <p:cNvCxnSpPr/>
          <p:nvPr/>
        </p:nvCxnSpPr>
        <p:spPr>
          <a:xfrm>
            <a:off x="4091850" y="1429850"/>
            <a:ext cx="2396100" cy="115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53"/>
          <p:cNvCxnSpPr/>
          <p:nvPr/>
        </p:nvCxnSpPr>
        <p:spPr>
          <a:xfrm flipH="1" rot="10800000">
            <a:off x="4110575" y="2589325"/>
            <a:ext cx="2377500" cy="124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3"/>
          <p:cNvSpPr/>
          <p:nvPr/>
        </p:nvSpPr>
        <p:spPr>
          <a:xfrm>
            <a:off x="3899775" y="1313975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308" name="Google Shape;308;p53"/>
          <p:cNvSpPr/>
          <p:nvPr/>
        </p:nvSpPr>
        <p:spPr>
          <a:xfrm>
            <a:off x="3899775" y="3665675"/>
            <a:ext cx="440100" cy="400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endParaRPr sz="1800"/>
          </a:p>
        </p:txBody>
      </p:sp>
      <p:sp>
        <p:nvSpPr>
          <p:cNvPr id="309" name="Google Shape;309;p53"/>
          <p:cNvSpPr/>
          <p:nvPr/>
        </p:nvSpPr>
        <p:spPr>
          <a:xfrm>
            <a:off x="1639850" y="2446400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310" name="Google Shape;310;p53"/>
          <p:cNvSpPr/>
          <p:nvPr/>
        </p:nvSpPr>
        <p:spPr>
          <a:xfrm>
            <a:off x="6235575" y="2382075"/>
            <a:ext cx="440100" cy="440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</a:t>
            </a:r>
            <a:endParaRPr sz="1800"/>
          </a:p>
        </p:txBody>
      </p:sp>
      <p:sp>
        <p:nvSpPr>
          <p:cNvPr id="311" name="Google Shape;311;p53"/>
          <p:cNvSpPr txBox="1"/>
          <p:nvPr/>
        </p:nvSpPr>
        <p:spPr>
          <a:xfrm>
            <a:off x="498900" y="2451550"/>
            <a:ext cx="96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100 vehicles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2346900" y="158802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5n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baseline="-25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5166300" y="318822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5n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baseline="-25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5073250" y="1510725"/>
            <a:ext cx="10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600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5" name="Google Shape;315;p53"/>
          <p:cNvSpPr txBox="1"/>
          <p:nvPr/>
        </p:nvSpPr>
        <p:spPr>
          <a:xfrm>
            <a:off x="2183100" y="3223350"/>
            <a:ext cx="10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600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16" name="Google Shape;316;p53"/>
          <p:cNvCxnSpPr>
            <a:stCxn id="307" idx="4"/>
            <a:endCxn id="308" idx="0"/>
          </p:cNvCxnSpPr>
          <p:nvPr/>
        </p:nvCxnSpPr>
        <p:spPr>
          <a:xfrm>
            <a:off x="4119825" y="1754075"/>
            <a:ext cx="0" cy="191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7" name="Google Shape;317;p53"/>
          <p:cNvSpPr txBox="1"/>
          <p:nvPr/>
        </p:nvSpPr>
        <p:spPr>
          <a:xfrm>
            <a:off x="4208950" y="2466350"/>
            <a:ext cx="2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53"/>
          <p:cNvSpPr txBox="1"/>
          <p:nvPr/>
        </p:nvSpPr>
        <p:spPr>
          <a:xfrm>
            <a:off x="2999025" y="4221825"/>
            <a:ext cx="22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</a:t>
            </a:r>
            <a:r>
              <a:rPr baseline="-25000" lang="en">
                <a:latin typeface="Old Standard TT"/>
                <a:ea typeface="Old Standard TT"/>
                <a:cs typeface="Old Standard TT"/>
                <a:sym typeface="Old Standard TT"/>
              </a:rPr>
              <a:t>k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: number of vehicles on road k, k = 1, 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Adding resources (blindly) does not improve the society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6675675" y="864225"/>
            <a:ext cx="209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(original)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50 vehicles each on paths ABD and ACD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Time for each vehicle = 850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6675675" y="2769225"/>
            <a:ext cx="209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Equilibrium (after)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100 vehicles on path ABCD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Time for each vehicle = 1000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3"/>
          <p:cNvSpPr txBox="1"/>
          <p:nvPr/>
        </p:nvSpPr>
        <p:spPr>
          <a:xfrm>
            <a:off x="305075" y="4001300"/>
            <a:ext cx="2041800" cy="43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Design is important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/>
        </p:nvSpPr>
        <p:spPr>
          <a:xfrm>
            <a:off x="246950" y="232825"/>
            <a:ext cx="83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games do not end in the same round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975" y="334400"/>
            <a:ext cx="811956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944" y="334400"/>
            <a:ext cx="811956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175" y="51175"/>
            <a:ext cx="1217600" cy="186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75" y="856175"/>
            <a:ext cx="629900" cy="14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588" y="856175"/>
            <a:ext cx="772029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325" y="478500"/>
            <a:ext cx="629900" cy="1434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54"/>
          <p:cNvCxnSpPr/>
          <p:nvPr/>
        </p:nvCxnSpPr>
        <p:spPr>
          <a:xfrm flipH="1">
            <a:off x="1247550" y="1706850"/>
            <a:ext cx="3321900" cy="114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54"/>
          <p:cNvCxnSpPr/>
          <p:nvPr/>
        </p:nvCxnSpPr>
        <p:spPr>
          <a:xfrm>
            <a:off x="4572000" y="1729800"/>
            <a:ext cx="0" cy="11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4"/>
          <p:cNvCxnSpPr/>
          <p:nvPr/>
        </p:nvCxnSpPr>
        <p:spPr>
          <a:xfrm>
            <a:off x="4569450" y="1714500"/>
            <a:ext cx="3229800" cy="109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1961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1262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36251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4691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69779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54"/>
          <p:cNvPicPr preferRelativeResize="0"/>
          <p:nvPr/>
        </p:nvPicPr>
        <p:blipFill rotWithShape="1">
          <a:blip r:embed="rId7">
            <a:alphaModFix/>
          </a:blip>
          <a:srcRect b="20027" l="8331" r="7937" t="15473"/>
          <a:stretch/>
        </p:blipFill>
        <p:spPr>
          <a:xfrm>
            <a:off x="8044700" y="3337200"/>
            <a:ext cx="845248" cy="651073"/>
          </a:xfrm>
          <a:prstGeom prst="rect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6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4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75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230" y="2905475"/>
            <a:ext cx="444720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475" y="3245288"/>
            <a:ext cx="772029" cy="14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/>
          <p:nvPr/>
        </p:nvSpPr>
        <p:spPr>
          <a:xfrm>
            <a:off x="19610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2, 0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1" name="Google Shape;351;p54"/>
          <p:cNvGrpSpPr/>
          <p:nvPr/>
        </p:nvGrpSpPr>
        <p:grpSpPr>
          <a:xfrm>
            <a:off x="359725" y="4163775"/>
            <a:ext cx="1833000" cy="497400"/>
            <a:chOff x="359725" y="4163775"/>
            <a:chExt cx="1833000" cy="497400"/>
          </a:xfrm>
        </p:grpSpPr>
        <p:sp>
          <p:nvSpPr>
            <p:cNvPr id="352" name="Google Shape;352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3" name="Google Shape;353;p54"/>
            <p:cNvCxnSpPr>
              <a:stCxn id="352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5" name="Google Shape;355;p54"/>
          <p:cNvGrpSpPr/>
          <p:nvPr/>
        </p:nvGrpSpPr>
        <p:grpSpPr>
          <a:xfrm>
            <a:off x="3712525" y="4163775"/>
            <a:ext cx="1833000" cy="497400"/>
            <a:chOff x="359725" y="4163775"/>
            <a:chExt cx="1833000" cy="497400"/>
          </a:xfrm>
        </p:grpSpPr>
        <p:sp>
          <p:nvSpPr>
            <p:cNvPr id="356" name="Google Shape;356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7" name="Google Shape;357;p54"/>
            <p:cNvCxnSpPr>
              <a:stCxn id="356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9" name="Google Shape;359;p54"/>
          <p:cNvGrpSpPr/>
          <p:nvPr/>
        </p:nvGrpSpPr>
        <p:grpSpPr>
          <a:xfrm>
            <a:off x="6912925" y="4163775"/>
            <a:ext cx="1833000" cy="497400"/>
            <a:chOff x="359725" y="4163775"/>
            <a:chExt cx="1833000" cy="497400"/>
          </a:xfrm>
        </p:grpSpPr>
        <p:sp>
          <p:nvSpPr>
            <p:cNvPr id="360" name="Google Shape;360;p54"/>
            <p:cNvSpPr txBox="1"/>
            <p:nvPr/>
          </p:nvSpPr>
          <p:spPr>
            <a:xfrm>
              <a:off x="359725" y="4163775"/>
              <a:ext cx="183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Accept          Reject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1" name="Google Shape;361;p54"/>
            <p:cNvCxnSpPr>
              <a:stCxn id="360" idx="0"/>
            </p:cNvCxnSpPr>
            <p:nvPr/>
          </p:nvCxnSpPr>
          <p:spPr>
            <a:xfrm flipH="1">
              <a:off x="995125" y="4163775"/>
              <a:ext cx="281100" cy="4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54"/>
            <p:cNvCxnSpPr/>
            <p:nvPr/>
          </p:nvCxnSpPr>
          <p:spPr>
            <a:xfrm>
              <a:off x="1276225" y="4163775"/>
              <a:ext cx="3540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3" name="Google Shape;363;p54"/>
          <p:cNvSpPr txBox="1"/>
          <p:nvPr/>
        </p:nvSpPr>
        <p:spPr>
          <a:xfrm>
            <a:off x="12862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472700" y="4661175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46390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674930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0, 2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839450" y="4604100"/>
            <a:ext cx="117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1, 1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6429350" y="987375"/>
            <a:ext cx="133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Settle yourselves amicably or I’ll give one to each of you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2346864" y="696500"/>
            <a:ext cx="213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Subgame Perfect Nash Equilibrium</a:t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Found via Backward Induction</a:t>
            </a:r>
            <a:endParaRPr sz="16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54"/>
          <p:cNvGrpSpPr/>
          <p:nvPr/>
        </p:nvGrpSpPr>
        <p:grpSpPr>
          <a:xfrm>
            <a:off x="4454650" y="1446600"/>
            <a:ext cx="474550" cy="3429000"/>
            <a:chOff x="4454650" y="1446600"/>
            <a:chExt cx="474550" cy="3429000"/>
          </a:xfrm>
        </p:grpSpPr>
        <p:sp>
          <p:nvSpPr>
            <p:cNvPr id="371" name="Google Shape;371;p54"/>
            <p:cNvSpPr/>
            <p:nvPr/>
          </p:nvSpPr>
          <p:spPr>
            <a:xfrm>
              <a:off x="4454650" y="1446600"/>
              <a:ext cx="474550" cy="3421350"/>
            </a:xfrm>
            <a:custGeom>
              <a:rect b="b" l="l" r="r" t="t"/>
              <a:pathLst>
                <a:path extrusionOk="0" h="136854" w="18982">
                  <a:moveTo>
                    <a:pt x="18982" y="0"/>
                  </a:moveTo>
                  <a:cubicBezTo>
                    <a:pt x="18023" y="4783"/>
                    <a:pt x="15608" y="9243"/>
                    <a:pt x="15001" y="14084"/>
                  </a:cubicBezTo>
                  <a:cubicBezTo>
                    <a:pt x="13131" y="29004"/>
                    <a:pt x="16403" y="44145"/>
                    <a:pt x="18063" y="59089"/>
                  </a:cubicBezTo>
                  <a:cubicBezTo>
                    <a:pt x="19383" y="70978"/>
                    <a:pt x="18513" y="83233"/>
                    <a:pt x="15920" y="94910"/>
                  </a:cubicBezTo>
                  <a:cubicBezTo>
                    <a:pt x="12678" y="109509"/>
                    <a:pt x="10574" y="126280"/>
                    <a:pt x="0" y="136854"/>
                  </a:cubicBezTo>
                </a:path>
              </a:pathLst>
            </a:cu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72" name="Google Shape;372;p54"/>
            <p:cNvCxnSpPr/>
            <p:nvPr/>
          </p:nvCxnSpPr>
          <p:spPr>
            <a:xfrm flipH="1" rot="10800000">
              <a:off x="4469950" y="4600050"/>
              <a:ext cx="30600" cy="2526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54"/>
            <p:cNvCxnSpPr/>
            <p:nvPr/>
          </p:nvCxnSpPr>
          <p:spPr>
            <a:xfrm flipH="1" rot="10800000">
              <a:off x="4485250" y="4730100"/>
              <a:ext cx="306300" cy="145500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/>
          <p:nvPr/>
        </p:nvSpPr>
        <p:spPr>
          <a:xfrm>
            <a:off x="1509150" y="2614900"/>
            <a:ext cx="776700" cy="15816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1</a:t>
            </a:r>
            <a:endParaRPr sz="1200"/>
          </a:p>
        </p:txBody>
      </p:sp>
      <p:sp>
        <p:nvSpPr>
          <p:cNvPr id="379" name="Google Shape;379;p55"/>
          <p:cNvSpPr/>
          <p:nvPr/>
        </p:nvSpPr>
        <p:spPr>
          <a:xfrm>
            <a:off x="6550425" y="2053600"/>
            <a:ext cx="776700" cy="2142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3</a:t>
            </a:r>
            <a:endParaRPr sz="1200"/>
          </a:p>
        </p:txBody>
      </p:sp>
      <p:sp>
        <p:nvSpPr>
          <p:cNvPr id="380" name="Google Shape;380;p55"/>
          <p:cNvSpPr/>
          <p:nvPr/>
        </p:nvSpPr>
        <p:spPr>
          <a:xfrm>
            <a:off x="4029788" y="2910400"/>
            <a:ext cx="776700" cy="1286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2</a:t>
            </a:r>
            <a:endParaRPr sz="1200"/>
          </a:p>
        </p:txBody>
      </p:sp>
      <p:sp>
        <p:nvSpPr>
          <p:cNvPr id="381" name="Google Shape;381;p55"/>
          <p:cNvSpPr txBox="1"/>
          <p:nvPr/>
        </p:nvSpPr>
        <p:spPr>
          <a:xfrm>
            <a:off x="343825" y="208175"/>
            <a:ext cx="2908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Example: Auction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343825" y="792725"/>
            <a:ext cx="3494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 how to allocate the object to the individual who (truly) values it the most?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175" y="3708500"/>
            <a:ext cx="629900" cy="14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3" y="3708500"/>
            <a:ext cx="772029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337" y="3695975"/>
            <a:ext cx="629900" cy="14600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55"/>
          <p:cNvCxnSpPr/>
          <p:nvPr/>
        </p:nvCxnSpPr>
        <p:spPr>
          <a:xfrm>
            <a:off x="752700" y="2620525"/>
            <a:ext cx="7276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87" name="Google Shape;387;p55"/>
          <p:cNvSpPr txBox="1"/>
          <p:nvPr/>
        </p:nvSpPr>
        <p:spPr>
          <a:xfrm>
            <a:off x="5746550" y="208175"/>
            <a:ext cx="31596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Ask everyone to bid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Highest bidder wins the object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Pays </a:t>
            </a: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highest bid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5684325" y="1124425"/>
            <a:ext cx="2508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Second price auction</a:t>
            </a:r>
            <a:endParaRPr b="1" i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5"/>
          <p:cNvSpPr/>
          <p:nvPr/>
        </p:nvSpPr>
        <p:spPr>
          <a:xfrm>
            <a:off x="2353325" y="1719100"/>
            <a:ext cx="887400" cy="2477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41B47"/>
                </a:solidFill>
              </a:rPr>
              <a:t>Reported</a:t>
            </a:r>
            <a:r>
              <a:rPr lang="en" sz="1200">
                <a:solidFill>
                  <a:srgbClr val="741B47"/>
                </a:solidFill>
              </a:rPr>
              <a:t> </a:t>
            </a:r>
            <a:endParaRPr sz="12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</a:rPr>
              <a:t>Value 1</a:t>
            </a:r>
            <a:endParaRPr sz="1200">
              <a:solidFill>
                <a:srgbClr val="741B47"/>
              </a:solidFill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3505000" y="1963563"/>
            <a:ext cx="2725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Player 1 wins but pays value 3 &gt; her true value for the object</a:t>
            </a:r>
            <a:endParaRPr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5"/>
          <p:cNvSpPr/>
          <p:nvPr/>
        </p:nvSpPr>
        <p:spPr>
          <a:xfrm>
            <a:off x="2353313" y="3323200"/>
            <a:ext cx="887400" cy="8733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19050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Reported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Value 1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92" name="Google Shape;392;p55"/>
          <p:cNvSpPr/>
          <p:nvPr/>
        </p:nvSpPr>
        <p:spPr>
          <a:xfrm>
            <a:off x="4855900" y="2910400"/>
            <a:ext cx="887400" cy="1286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Reported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2</a:t>
            </a:r>
            <a:endParaRPr sz="1200"/>
          </a:p>
        </p:txBody>
      </p:sp>
      <p:sp>
        <p:nvSpPr>
          <p:cNvPr id="393" name="Google Shape;393;p55"/>
          <p:cNvSpPr/>
          <p:nvPr/>
        </p:nvSpPr>
        <p:spPr>
          <a:xfrm>
            <a:off x="7484050" y="2815675"/>
            <a:ext cx="887400" cy="1380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Reported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Value 3</a:t>
            </a:r>
            <a:endParaRPr sz="1200"/>
          </a:p>
        </p:txBody>
      </p:sp>
      <p:sp>
        <p:nvSpPr>
          <p:cNvPr id="394" name="Google Shape;394;p55"/>
          <p:cNvSpPr txBox="1"/>
          <p:nvPr/>
        </p:nvSpPr>
        <p:spPr>
          <a:xfrm>
            <a:off x="6700025" y="4382425"/>
            <a:ext cx="24441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Player 1 could have won at a lower price but lost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2024" y="514625"/>
            <a:ext cx="2238300" cy="125842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5"/>
          <p:cNvSpPr txBox="1"/>
          <p:nvPr/>
        </p:nvSpPr>
        <p:spPr>
          <a:xfrm>
            <a:off x="343825" y="1386675"/>
            <a:ext cx="23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Agents want to maximize: value - payment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827700" y="2001513"/>
            <a:ext cx="74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Claim: agents will be truthful </a:t>
            </a:r>
            <a:r>
              <a:rPr b="1" lang="en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regardless of what other agents do</a:t>
            </a:r>
            <a:endParaRPr b="1" sz="13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311700" y="148050"/>
            <a:ext cx="7365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design algorithms for a better society?</a:t>
            </a:r>
            <a:endParaRPr/>
          </a:p>
        </p:txBody>
      </p:sp>
      <p:pic>
        <p:nvPicPr>
          <p:cNvPr id="403" name="Google Shape;403;p56"/>
          <p:cNvPicPr preferRelativeResize="0"/>
          <p:nvPr/>
        </p:nvPicPr>
        <p:blipFill rotWithShape="1">
          <a:blip r:embed="rId3">
            <a:alphaModFix/>
          </a:blip>
          <a:srcRect b="11842" l="0" r="1117" t="4165"/>
          <a:stretch/>
        </p:blipFill>
        <p:spPr>
          <a:xfrm>
            <a:off x="4222600" y="757975"/>
            <a:ext cx="4474899" cy="40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190525" y="1940700"/>
            <a:ext cx="209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Heterogeneous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Divisible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Differing preferences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684375" y="1067225"/>
            <a:ext cx="1848600" cy="790200"/>
          </a:xfrm>
          <a:prstGeom prst="wedgeRectCallout">
            <a:avLst>
              <a:gd fmla="val -24428" name="adj1"/>
              <a:gd fmla="val 73877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Equal amount may have different values for an agent</a:t>
            </a:r>
            <a:endParaRPr/>
          </a:p>
        </p:txBody>
      </p:sp>
      <p:sp>
        <p:nvSpPr>
          <p:cNvPr id="406" name="Google Shape;406;p56"/>
          <p:cNvSpPr/>
          <p:nvPr/>
        </p:nvSpPr>
        <p:spPr>
          <a:xfrm>
            <a:off x="2610400" y="1857425"/>
            <a:ext cx="1612200" cy="726300"/>
          </a:xfrm>
          <a:prstGeom prst="wedgeRectCallout">
            <a:avLst>
              <a:gd fmla="val -134025" name="adj1"/>
              <a:gd fmla="val 44844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Any fractional allocation is feasible</a:t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>
            <a:off x="1319375" y="3802950"/>
            <a:ext cx="2526000" cy="790200"/>
          </a:xfrm>
          <a:prstGeom prst="wedgeRectCallout">
            <a:avLst>
              <a:gd fmla="val -55586" name="adj1"/>
              <a:gd fmla="val -122323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Different agents may have different preferences for the same piece</a:t>
            </a:r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2842375" y="7021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Fair division</a:t>
            </a:r>
            <a:endParaRPr sz="2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type="title"/>
          </p:nvPr>
        </p:nvSpPr>
        <p:spPr>
          <a:xfrm>
            <a:off x="176400" y="2701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Envy free division</a:t>
            </a:r>
            <a:endParaRPr/>
          </a:p>
        </p:txBody>
      </p:sp>
      <p:cxnSp>
        <p:nvCxnSpPr>
          <p:cNvPr id="414" name="Google Shape;414;p57"/>
          <p:cNvCxnSpPr/>
          <p:nvPr/>
        </p:nvCxnSpPr>
        <p:spPr>
          <a:xfrm flipH="1" rot="10800000">
            <a:off x="4318000" y="1426500"/>
            <a:ext cx="4000500" cy="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7"/>
          <p:cNvSpPr txBox="1"/>
          <p:nvPr/>
        </p:nvSpPr>
        <p:spPr>
          <a:xfrm>
            <a:off x="3866450" y="989200"/>
            <a:ext cx="5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0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8382000" y="989200"/>
            <a:ext cx="5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7" name="Google Shape;417;p57"/>
          <p:cNvSpPr txBox="1"/>
          <p:nvPr>
            <p:ph type="title"/>
          </p:nvPr>
        </p:nvSpPr>
        <p:spPr>
          <a:xfrm>
            <a:off x="176400" y="194625"/>
            <a:ext cx="3117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Proportional division</a:t>
            </a:r>
            <a:endParaRPr/>
          </a:p>
        </p:txBody>
      </p:sp>
      <p:sp>
        <p:nvSpPr>
          <p:cNvPr id="418" name="Google Shape;418;p57"/>
          <p:cNvSpPr txBox="1"/>
          <p:nvPr/>
        </p:nvSpPr>
        <p:spPr>
          <a:xfrm>
            <a:off x="289275" y="1037175"/>
            <a:ext cx="277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agent i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1/n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348450" y="3440300"/>
            <a:ext cx="322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For each pair of agents i, j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) ≥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2081375" y="1692625"/>
            <a:ext cx="2130900" cy="599700"/>
          </a:xfrm>
          <a:prstGeom prst="wedgeRectCallout">
            <a:avLst>
              <a:gd fmla="val -59271" name="adj1"/>
              <a:gd fmla="val -42821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gets at least the average share</a:t>
            </a:r>
            <a:endParaRPr/>
          </a:p>
        </p:txBody>
      </p:sp>
      <p:sp>
        <p:nvSpPr>
          <p:cNvPr id="421" name="Google Shape;421;p57"/>
          <p:cNvSpPr txBox="1"/>
          <p:nvPr/>
        </p:nvSpPr>
        <p:spPr>
          <a:xfrm>
            <a:off x="3852325" y="225775"/>
            <a:ext cx="48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Normalization:</a:t>
            </a: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 for each i, 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</a:t>
            </a:r>
            <a:r>
              <a:rPr baseline="-25000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([0,1]) = 1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2367850" y="4180425"/>
            <a:ext cx="2130900" cy="599700"/>
          </a:xfrm>
          <a:prstGeom prst="wedgeRectCallout">
            <a:avLst>
              <a:gd fmla="val -59271" name="adj1"/>
              <a:gd fmla="val -42821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agent likes her own share than others</a:t>
            </a:r>
            <a:endParaRPr/>
          </a:p>
        </p:txBody>
      </p:sp>
      <p:sp>
        <p:nvSpPr>
          <p:cNvPr id="423" name="Google Shape;423;p57"/>
          <p:cNvSpPr txBox="1"/>
          <p:nvPr/>
        </p:nvSpPr>
        <p:spPr>
          <a:xfrm>
            <a:off x="5087050" y="2039050"/>
            <a:ext cx="322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 cut, you choose” algorithm</a:t>
            </a:r>
            <a:endParaRPr b="1" sz="1700">
              <a:solidFill>
                <a:srgbClr val="CC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5087050" y="3158825"/>
            <a:ext cx="21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Proportional?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5087050" y="4150275"/>
            <a:ext cx="21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Envy-free?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26" name="Google Shape;426;p57"/>
          <p:cNvCxnSpPr/>
          <p:nvPr/>
        </p:nvCxnSpPr>
        <p:spPr>
          <a:xfrm>
            <a:off x="5729100" y="1157100"/>
            <a:ext cx="0" cy="4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57"/>
          <p:cNvSpPr/>
          <p:nvPr/>
        </p:nvSpPr>
        <p:spPr>
          <a:xfrm>
            <a:off x="4677825" y="846675"/>
            <a:ext cx="5928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½ </a:t>
            </a:r>
            <a:endParaRPr sz="2500"/>
          </a:p>
        </p:txBody>
      </p:sp>
      <p:sp>
        <p:nvSpPr>
          <p:cNvPr id="428" name="Google Shape;428;p57"/>
          <p:cNvSpPr/>
          <p:nvPr/>
        </p:nvSpPr>
        <p:spPr>
          <a:xfrm>
            <a:off x="6843825" y="820613"/>
            <a:ext cx="592800" cy="472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½ </a:t>
            </a:r>
            <a:endParaRPr sz="2500"/>
          </a:p>
        </p:txBody>
      </p:sp>
      <p:cxnSp>
        <p:nvCxnSpPr>
          <p:cNvPr id="429" name="Google Shape;429;p57"/>
          <p:cNvCxnSpPr/>
          <p:nvPr/>
        </p:nvCxnSpPr>
        <p:spPr>
          <a:xfrm flipH="1" rot="10800000">
            <a:off x="5736175" y="1426550"/>
            <a:ext cx="2582400" cy="15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57"/>
          <p:cNvSpPr txBox="1"/>
          <p:nvPr/>
        </p:nvSpPr>
        <p:spPr>
          <a:xfrm>
            <a:off x="6996250" y="2701400"/>
            <a:ext cx="131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Yes, agent 1 cuts ½, and agent 2 picks the larger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6272275" y="3849225"/>
            <a:ext cx="238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Yes, agent 1 gets ½, which is the same as the other piece in his view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agent 2 picks first, can’t envy the other piece</a:t>
            </a:r>
            <a:endParaRPr>
              <a:solidFill>
                <a:srgbClr val="0000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